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Catamaran"/>
      <p:regular r:id="rId30"/>
      <p:bold r:id="rId31"/>
    </p:embeddedFont>
    <p:embeddedFont>
      <p:font typeface="Fira Sans Extra Condensed Medium"/>
      <p:regular r:id="rId32"/>
      <p:bold r:id="rId33"/>
      <p:italic r:id="rId34"/>
      <p:boldItalic r:id="rId35"/>
    </p:embeddedFont>
    <p:embeddedFont>
      <p:font typeface="Livvic"/>
      <p:regular r:id="rId36"/>
      <p:bold r:id="rId37"/>
      <p:italic r:id="rId38"/>
      <p:boldItalic r:id="rId39"/>
    </p:embeddedFont>
    <p:embeddedFont>
      <p:font typeface="Catamaran Light"/>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atamaranLight-regular.fntdata"/><Relationship Id="rId20" Type="http://schemas.openxmlformats.org/officeDocument/2006/relationships/slide" Target="slides/slide16.xml"/><Relationship Id="rId41" Type="http://schemas.openxmlformats.org/officeDocument/2006/relationships/font" Target="fonts/CatamaranLight-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tamaran-bold.fntdata"/><Relationship Id="rId30" Type="http://schemas.openxmlformats.org/officeDocument/2006/relationships/font" Target="fonts/Catamaran-regular.fntdata"/><Relationship Id="rId11" Type="http://schemas.openxmlformats.org/officeDocument/2006/relationships/slide" Target="slides/slide7.xml"/><Relationship Id="rId33" Type="http://schemas.openxmlformats.org/officeDocument/2006/relationships/font" Target="fonts/FiraSansExtraCondensedMedium-bold.fntdata"/><Relationship Id="rId10" Type="http://schemas.openxmlformats.org/officeDocument/2006/relationships/slide" Target="slides/slide6.xml"/><Relationship Id="rId32" Type="http://schemas.openxmlformats.org/officeDocument/2006/relationships/font" Target="fonts/FiraSansExtraCondensedMedium-regular.fntdata"/><Relationship Id="rId13" Type="http://schemas.openxmlformats.org/officeDocument/2006/relationships/slide" Target="slides/slide9.xml"/><Relationship Id="rId35" Type="http://schemas.openxmlformats.org/officeDocument/2006/relationships/font" Target="fonts/FiraSansExtraCondensedMedium-boldItalic.fntdata"/><Relationship Id="rId12" Type="http://schemas.openxmlformats.org/officeDocument/2006/relationships/slide" Target="slides/slide8.xml"/><Relationship Id="rId34" Type="http://schemas.openxmlformats.org/officeDocument/2006/relationships/font" Target="fonts/FiraSansExtraCondensedMedium-italic.fntdata"/><Relationship Id="rId15" Type="http://schemas.openxmlformats.org/officeDocument/2006/relationships/slide" Target="slides/slide11.xml"/><Relationship Id="rId37" Type="http://schemas.openxmlformats.org/officeDocument/2006/relationships/font" Target="fonts/Livvic-bold.fntdata"/><Relationship Id="rId14" Type="http://schemas.openxmlformats.org/officeDocument/2006/relationships/slide" Target="slides/slide10.xml"/><Relationship Id="rId36" Type="http://schemas.openxmlformats.org/officeDocument/2006/relationships/font" Target="fonts/Livvic-regular.fntdata"/><Relationship Id="rId17" Type="http://schemas.openxmlformats.org/officeDocument/2006/relationships/slide" Target="slides/slide13.xml"/><Relationship Id="rId39" Type="http://schemas.openxmlformats.org/officeDocument/2006/relationships/font" Target="fonts/Livvic-boldItalic.fntdata"/><Relationship Id="rId16" Type="http://schemas.openxmlformats.org/officeDocument/2006/relationships/slide" Target="slides/slide12.xml"/><Relationship Id="rId38" Type="http://schemas.openxmlformats.org/officeDocument/2006/relationships/font" Target="fonts/Livvic-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high likelihood that the exam will likely involve you identifying slides of bacteria, fungi, or other microorganisms, and these tend to cause the most difficulty for students, especially because identifying microbes by observable phenotypes is quite difficult on its own. For example, the two bacteria shown here are two completely different species, </a:t>
            </a:r>
            <a:r>
              <a:rPr i="1" lang="en"/>
              <a:t>Bacillus anthracis</a:t>
            </a:r>
            <a:r>
              <a:rPr lang="en"/>
              <a:t> on the left and </a:t>
            </a:r>
            <a:r>
              <a:rPr i="1" lang="en"/>
              <a:t>Bacillus cereus</a:t>
            </a:r>
            <a:r>
              <a:rPr lang="en"/>
              <a:t> on the right, each with their own unique characteristics and they both cause completely unique diseases in humans.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it’s important to familiarize yourselves on some unique identifying traits for some common bacteria. With these bacteria, even they both are purple in color from staining and appear rod-shaped, you can see that </a:t>
            </a:r>
            <a:r>
              <a:rPr i="1" lang="en"/>
              <a:t>Bacillus </a:t>
            </a:r>
            <a:r>
              <a:rPr i="1" lang="en"/>
              <a:t>anthracis</a:t>
            </a:r>
            <a:r>
              <a:rPr i="1" lang="en"/>
              <a:t> </a:t>
            </a:r>
            <a:r>
              <a:rPr lang="en"/>
              <a:t>forms these filamentous colonies, with each one after the other, while </a:t>
            </a:r>
            <a:r>
              <a:rPr i="1" lang="en"/>
              <a:t>Bacillus cereus</a:t>
            </a:r>
            <a:r>
              <a:rPr lang="en"/>
              <a:t> doesn’t show this phenotype.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88a4e33e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88a4e33e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88a4e33e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88a4e33e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88a4e33e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188a4e33e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94d5de20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94d5de20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94d5de20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94d5de20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88a4e33e3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88a4e33e3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8b49c9b5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18b49c9b5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8b49c9b5f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8b49c9b5f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8b49c9b5f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8b49c9b5f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94d5de2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94d5de2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94d5de20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194d5de20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scioly.org/tests/"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629575" y="1451125"/>
            <a:ext cx="4366800" cy="7851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3900">
                <a:solidFill>
                  <a:schemeClr val="lt1"/>
                </a:solidFill>
              </a:rPr>
              <a:t>Microbe Mission</a:t>
            </a:r>
            <a:endParaRPr sz="3900">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a:t>
            </a:r>
            <a:r>
              <a:rPr lang="en" sz="3300">
                <a:solidFill>
                  <a:schemeClr val="lt1"/>
                </a:solidFill>
              </a:rPr>
              <a:t>Identification</a:t>
            </a:r>
            <a:endParaRPr sz="3300">
              <a:solidFill>
                <a:schemeClr val="lt1"/>
              </a:solidFill>
              <a:latin typeface="Livvic"/>
              <a:ea typeface="Livvic"/>
              <a:cs typeface="Livvic"/>
              <a:sym typeface="Livvic"/>
            </a:endParaRPr>
          </a:p>
        </p:txBody>
      </p:sp>
      <p:sp>
        <p:nvSpPr>
          <p:cNvPr id="208" name="Google Shape;208;p31"/>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09" name="Google Shape;209;p31"/>
          <p:cNvPicPr preferRelativeResize="0"/>
          <p:nvPr/>
        </p:nvPicPr>
        <p:blipFill rotWithShape="1">
          <a:blip r:embed="rId3">
            <a:alphaModFix/>
          </a:blip>
          <a:srcRect b="0" l="0" r="14624" t="0"/>
          <a:stretch/>
        </p:blipFill>
        <p:spPr>
          <a:xfrm>
            <a:off x="646575" y="1767475"/>
            <a:ext cx="3531825" cy="2545650"/>
          </a:xfrm>
          <a:prstGeom prst="rect">
            <a:avLst/>
          </a:prstGeom>
          <a:noFill/>
          <a:ln>
            <a:noFill/>
          </a:ln>
        </p:spPr>
      </p:pic>
      <p:pic>
        <p:nvPicPr>
          <p:cNvPr id="210" name="Google Shape;210;p31"/>
          <p:cNvPicPr preferRelativeResize="0"/>
          <p:nvPr/>
        </p:nvPicPr>
        <p:blipFill>
          <a:blip r:embed="rId4">
            <a:alphaModFix/>
          </a:blip>
          <a:stretch>
            <a:fillRect/>
          </a:stretch>
        </p:blipFill>
        <p:spPr>
          <a:xfrm>
            <a:off x="4887475" y="1715863"/>
            <a:ext cx="3531825" cy="2648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txBox="1"/>
          <p:nvPr>
            <p:ph idx="4294967295" type="ctrTitle"/>
          </p:nvPr>
        </p:nvSpPr>
        <p:spPr>
          <a:xfrm>
            <a:off x="426075" y="238650"/>
            <a:ext cx="52248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Specific Naming</a:t>
            </a:r>
            <a:endParaRPr sz="3300">
              <a:solidFill>
                <a:schemeClr val="lt1"/>
              </a:solidFill>
              <a:latin typeface="Livvic"/>
              <a:ea typeface="Livvic"/>
              <a:cs typeface="Livvic"/>
              <a:sym typeface="Livvic"/>
            </a:endParaRPr>
          </a:p>
        </p:txBody>
      </p:sp>
      <p:sp>
        <p:nvSpPr>
          <p:cNvPr id="217" name="Google Shape;217;p32"/>
          <p:cNvSpPr txBox="1"/>
          <p:nvPr/>
        </p:nvSpPr>
        <p:spPr>
          <a:xfrm>
            <a:off x="419250" y="1485700"/>
            <a:ext cx="8298900" cy="252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18" name="Google Shape;218;p32"/>
          <p:cNvPicPr preferRelativeResize="0"/>
          <p:nvPr/>
        </p:nvPicPr>
        <p:blipFill>
          <a:blip r:embed="rId3">
            <a:alphaModFix/>
          </a:blip>
          <a:stretch>
            <a:fillRect/>
          </a:stretch>
        </p:blipFill>
        <p:spPr>
          <a:xfrm>
            <a:off x="588700" y="1580185"/>
            <a:ext cx="2556250" cy="2390965"/>
          </a:xfrm>
          <a:prstGeom prst="rect">
            <a:avLst/>
          </a:prstGeom>
          <a:noFill/>
          <a:ln>
            <a:noFill/>
          </a:ln>
        </p:spPr>
      </p:pic>
      <p:pic>
        <p:nvPicPr>
          <p:cNvPr id="219" name="Google Shape;219;p32"/>
          <p:cNvPicPr preferRelativeResize="0"/>
          <p:nvPr/>
        </p:nvPicPr>
        <p:blipFill>
          <a:blip r:embed="rId4">
            <a:alphaModFix/>
          </a:blip>
          <a:stretch>
            <a:fillRect/>
          </a:stretch>
        </p:blipFill>
        <p:spPr>
          <a:xfrm>
            <a:off x="3445144" y="1524450"/>
            <a:ext cx="2556257" cy="2446724"/>
          </a:xfrm>
          <a:prstGeom prst="rect">
            <a:avLst/>
          </a:prstGeom>
          <a:noFill/>
          <a:ln>
            <a:noFill/>
          </a:ln>
        </p:spPr>
      </p:pic>
      <p:pic>
        <p:nvPicPr>
          <p:cNvPr id="220" name="Google Shape;220;p32"/>
          <p:cNvPicPr preferRelativeResize="0"/>
          <p:nvPr/>
        </p:nvPicPr>
        <p:blipFill>
          <a:blip r:embed="rId5">
            <a:alphaModFix/>
          </a:blip>
          <a:stretch>
            <a:fillRect/>
          </a:stretch>
        </p:blipFill>
        <p:spPr>
          <a:xfrm>
            <a:off x="6452221" y="1552300"/>
            <a:ext cx="2087154" cy="239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Processes</a:t>
            </a:r>
            <a:endParaRPr sz="3300">
              <a:solidFill>
                <a:schemeClr val="lt1"/>
              </a:solidFill>
              <a:latin typeface="Livvic"/>
              <a:ea typeface="Livvic"/>
              <a:cs typeface="Livvic"/>
              <a:sym typeface="Livvic"/>
            </a:endParaRPr>
          </a:p>
        </p:txBody>
      </p:sp>
      <p:sp>
        <p:nvSpPr>
          <p:cNvPr id="227" name="Google Shape;227;p33"/>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28" name="Google Shape;228;p33"/>
          <p:cNvPicPr preferRelativeResize="0"/>
          <p:nvPr/>
        </p:nvPicPr>
        <p:blipFill>
          <a:blip r:embed="rId3">
            <a:alphaModFix/>
          </a:blip>
          <a:stretch>
            <a:fillRect/>
          </a:stretch>
        </p:blipFill>
        <p:spPr>
          <a:xfrm>
            <a:off x="583400" y="1618638"/>
            <a:ext cx="4036449" cy="2843325"/>
          </a:xfrm>
          <a:prstGeom prst="rect">
            <a:avLst/>
          </a:prstGeom>
          <a:noFill/>
          <a:ln>
            <a:noFill/>
          </a:ln>
        </p:spPr>
      </p:pic>
      <p:pic>
        <p:nvPicPr>
          <p:cNvPr id="229" name="Google Shape;229;p33"/>
          <p:cNvPicPr preferRelativeResize="0"/>
          <p:nvPr/>
        </p:nvPicPr>
        <p:blipFill>
          <a:blip r:embed="rId4">
            <a:alphaModFix/>
          </a:blip>
          <a:stretch>
            <a:fillRect/>
          </a:stretch>
        </p:blipFill>
        <p:spPr>
          <a:xfrm>
            <a:off x="5279781" y="1618637"/>
            <a:ext cx="3138742" cy="2843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4"/>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35" name="Google Shape;235;p34"/>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236" name="Google Shape;236;p34"/>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QUESTIONS</a:t>
            </a:r>
            <a:endParaRPr>
              <a:solidFill>
                <a:schemeClr val="lt1"/>
              </a:solidFill>
            </a:endParaRPr>
          </a:p>
        </p:txBody>
      </p:sp>
      <p:sp>
        <p:nvSpPr>
          <p:cNvPr id="239" name="Google Shape;239;p34"/>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sp>
        <p:nvSpPr>
          <p:cNvPr id="246" name="Google Shape;246;p35"/>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b="1" lang="en" sz="1900">
                <a:solidFill>
                  <a:schemeClr val="dk1"/>
                </a:solidFill>
                <a:latin typeface="Catamaran"/>
                <a:ea typeface="Catamaran"/>
                <a:cs typeface="Catamaran"/>
                <a:sym typeface="Catamaran"/>
              </a:rPr>
              <a:t>Name this type of flagellar </a:t>
            </a:r>
            <a:r>
              <a:rPr b="1" lang="en" sz="1900">
                <a:solidFill>
                  <a:schemeClr val="dk1"/>
                </a:solidFill>
                <a:latin typeface="Catamaran"/>
                <a:ea typeface="Catamaran"/>
                <a:cs typeface="Catamaran"/>
                <a:sym typeface="Catamaran"/>
              </a:rPr>
              <a:t>a</a:t>
            </a:r>
            <a:r>
              <a:rPr b="1" lang="en" sz="1900">
                <a:solidFill>
                  <a:schemeClr val="dk1"/>
                </a:solidFill>
                <a:latin typeface="Catamaran"/>
                <a:ea typeface="Catamaran"/>
                <a:cs typeface="Catamaran"/>
                <a:sym typeface="Catamaran"/>
              </a:rPr>
              <a:t>rrangement</a:t>
            </a:r>
            <a:r>
              <a:rPr lang="en" sz="1900">
                <a:solidFill>
                  <a:schemeClr val="dk1"/>
                </a:solidFill>
                <a:latin typeface="Catamaran Light"/>
                <a:ea typeface="Catamaran Light"/>
                <a:cs typeface="Catamaran Light"/>
                <a:sym typeface="Catamaran Light"/>
              </a:rPr>
              <a:t>.</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Monotrichous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Amphitrichous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Lophotrichous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Peritrichous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47" name="Google Shape;247;p35"/>
          <p:cNvPicPr preferRelativeResize="0"/>
          <p:nvPr/>
        </p:nvPicPr>
        <p:blipFill>
          <a:blip r:embed="rId3">
            <a:alphaModFix/>
          </a:blip>
          <a:stretch>
            <a:fillRect/>
          </a:stretch>
        </p:blipFill>
        <p:spPr>
          <a:xfrm>
            <a:off x="4786675" y="1956934"/>
            <a:ext cx="3830025" cy="2507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p3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sp>
        <p:nvSpPr>
          <p:cNvPr id="254" name="Google Shape;254;p36"/>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b="1" lang="en" sz="1900">
                <a:solidFill>
                  <a:schemeClr val="dk1"/>
                </a:solidFill>
                <a:latin typeface="Catamaran"/>
                <a:ea typeface="Catamaran"/>
                <a:cs typeface="Catamaran"/>
                <a:sym typeface="Catamaran"/>
              </a:rPr>
              <a:t>Name this type of flagellar arrangement</a:t>
            </a:r>
            <a:r>
              <a:rPr lang="en" sz="1900">
                <a:solidFill>
                  <a:schemeClr val="dk1"/>
                </a:solidFill>
                <a:latin typeface="Catamaran Light"/>
                <a:ea typeface="Catamaran Light"/>
                <a:cs typeface="Catamaran Light"/>
                <a:sym typeface="Catamaran Light"/>
              </a:rPr>
              <a:t>.</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Monotrichous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Amphitrichous</a:t>
            </a:r>
            <a:endParaRPr b="1" sz="1900">
              <a:solidFill>
                <a:schemeClr val="dk1"/>
              </a:solidFill>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Lophotrichous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Peritrichous</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Amphitrichous bacteria have</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flagella on both ends of their </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body.</a:t>
            </a:r>
            <a:endParaRPr sz="1900">
              <a:solidFill>
                <a:schemeClr val="dk1"/>
              </a:solidFill>
              <a:latin typeface="Catamaran Light"/>
              <a:ea typeface="Catamaran Light"/>
              <a:cs typeface="Catamaran Light"/>
              <a:sym typeface="Catamaran Light"/>
            </a:endParaRPr>
          </a:p>
        </p:txBody>
      </p:sp>
      <p:pic>
        <p:nvPicPr>
          <p:cNvPr id="255" name="Google Shape;255;p36"/>
          <p:cNvPicPr preferRelativeResize="0"/>
          <p:nvPr/>
        </p:nvPicPr>
        <p:blipFill>
          <a:blip r:embed="rId3">
            <a:alphaModFix/>
          </a:blip>
          <a:stretch>
            <a:fillRect/>
          </a:stretch>
        </p:blipFill>
        <p:spPr>
          <a:xfrm>
            <a:off x="4786675" y="1957200"/>
            <a:ext cx="3830025" cy="2507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sp>
        <p:nvSpPr>
          <p:cNvPr id="262" name="Google Shape;262;p37"/>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Which of the following is NOT a viral disease?</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AIDS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Measles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Anthrax</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Rubella</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63" name="Google Shape;263;p37"/>
          <p:cNvPicPr preferRelativeResize="0"/>
          <p:nvPr/>
        </p:nvPicPr>
        <p:blipFill>
          <a:blip r:embed="rId3">
            <a:alphaModFix/>
          </a:blip>
          <a:stretch>
            <a:fillRect/>
          </a:stretch>
        </p:blipFill>
        <p:spPr>
          <a:xfrm>
            <a:off x="4746575" y="2064350"/>
            <a:ext cx="3816525" cy="238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p3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sp>
        <p:nvSpPr>
          <p:cNvPr id="270" name="Google Shape;270;p38"/>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Which of the following is NOT a viral disease?</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AIDS - caused by the human immunodeficiency virus (HIV)</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Measles - caused by </a:t>
            </a:r>
            <a:r>
              <a:rPr i="1" lang="en" sz="1900">
                <a:solidFill>
                  <a:schemeClr val="dk1"/>
                </a:solidFill>
                <a:latin typeface="Catamaran Light"/>
                <a:ea typeface="Catamaran Light"/>
                <a:cs typeface="Catamaran Light"/>
                <a:sym typeface="Catamaran Light"/>
              </a:rPr>
              <a:t>Morbillivirus hominis</a:t>
            </a:r>
            <a:endParaRPr i="1"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Anthrax - caused by </a:t>
            </a:r>
            <a:r>
              <a:rPr b="1" i="1" lang="en" sz="1900">
                <a:solidFill>
                  <a:schemeClr val="dk1"/>
                </a:solidFill>
                <a:latin typeface="Catamaran"/>
                <a:ea typeface="Catamaran"/>
                <a:cs typeface="Catamaran"/>
                <a:sym typeface="Catamaran"/>
              </a:rPr>
              <a:t>Bacillus anthracis</a:t>
            </a:r>
            <a:endParaRPr b="1" i="1" sz="1900">
              <a:solidFill>
                <a:schemeClr val="dk1"/>
              </a:solidFill>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Rubella - caused by </a:t>
            </a:r>
            <a:r>
              <a:rPr i="1" lang="en" sz="1900">
                <a:solidFill>
                  <a:schemeClr val="dk1"/>
                </a:solidFill>
                <a:latin typeface="Catamaran Light"/>
                <a:ea typeface="Catamaran Light"/>
                <a:cs typeface="Catamaran Light"/>
                <a:sym typeface="Catamaran Light"/>
              </a:rPr>
              <a:t>Rubivirus rubellae</a:t>
            </a:r>
            <a:endParaRPr i="1"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71" name="Google Shape;271;p38"/>
          <p:cNvPicPr preferRelativeResize="0"/>
          <p:nvPr/>
        </p:nvPicPr>
        <p:blipFill>
          <a:blip r:embed="rId3">
            <a:alphaModFix/>
          </a:blip>
          <a:stretch>
            <a:fillRect/>
          </a:stretch>
        </p:blipFill>
        <p:spPr>
          <a:xfrm>
            <a:off x="6065900" y="2564825"/>
            <a:ext cx="2138750" cy="1959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3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sp>
        <p:nvSpPr>
          <p:cNvPr id="278" name="Google Shape;278;p39"/>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Which of the following types of microscopy would most likely be used to view the insides of organelles?</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Darkfield</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Scanning Electron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Transmission Electron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X-Ray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Phase Contrast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Differential Interference Contrast</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4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sp>
        <p:nvSpPr>
          <p:cNvPr id="285" name="Google Shape;285;p40"/>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Which of the following types of microscopy would most likely be used to view the insides of organelles?</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Answer: </a:t>
            </a:r>
            <a:r>
              <a:rPr b="1" lang="en" sz="1900">
                <a:solidFill>
                  <a:schemeClr val="dk1"/>
                </a:solidFill>
                <a:latin typeface="Catamaran"/>
                <a:ea typeface="Catamaran"/>
                <a:cs typeface="Catamaran"/>
                <a:sym typeface="Catamaran"/>
              </a:rPr>
              <a:t>Transmission Electron</a:t>
            </a:r>
            <a:br>
              <a:rPr b="1" lang="en" sz="1900">
                <a:solidFill>
                  <a:schemeClr val="dk1"/>
                </a:solidFill>
                <a:latin typeface="Catamaran"/>
                <a:ea typeface="Catamaran"/>
                <a:cs typeface="Catamaran"/>
                <a:sym typeface="Catamaran"/>
              </a:rPr>
            </a:br>
            <a:endParaRPr b="1" sz="1900">
              <a:solidFill>
                <a:schemeClr val="dk1"/>
              </a:solidFill>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Electron microscopy - High Resolution at High Magnification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Scanning Electron - Sees structure surface by reflecting electrons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Transmission Electron - Electrons pass through structures, visualizing internal structure</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p:nvPr/>
        </p:nvSpPr>
        <p:spPr>
          <a:xfrm>
            <a:off x="5792025" y="1135225"/>
            <a:ext cx="2519700" cy="2687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37" name="Google Shape;137;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8" name="Google Shape;138;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9" name="Google Shape;139;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40" name="Google Shape;140;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1" name="Google Shape;141;p23"/>
          <p:cNvPicPr preferRelativeResize="0"/>
          <p:nvPr/>
        </p:nvPicPr>
        <p:blipFill>
          <a:blip r:embed="rId3">
            <a:alphaModFix/>
          </a:blip>
          <a:stretch>
            <a:fillRect/>
          </a:stretch>
        </p:blipFill>
        <p:spPr>
          <a:xfrm>
            <a:off x="6008064" y="1298144"/>
            <a:ext cx="2087626" cy="23615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p4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4</a:t>
            </a:r>
            <a:endParaRPr sz="3300">
              <a:solidFill>
                <a:schemeClr val="lt1"/>
              </a:solidFill>
              <a:latin typeface="Livvic"/>
              <a:ea typeface="Livvic"/>
              <a:cs typeface="Livvic"/>
              <a:sym typeface="Livvic"/>
            </a:endParaRPr>
          </a:p>
        </p:txBody>
      </p:sp>
      <p:sp>
        <p:nvSpPr>
          <p:cNvPr id="292" name="Google Shape;292;p41"/>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Given a stock protein solution with a concentration of 15 mg/ml, determine the protein concentration (in mg/ml) of a solution made by mixing 2 μL of the stock with 8 μL of a buffer.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p4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4</a:t>
            </a:r>
            <a:endParaRPr sz="3300">
              <a:solidFill>
                <a:schemeClr val="lt1"/>
              </a:solidFill>
              <a:latin typeface="Livvic"/>
              <a:ea typeface="Livvic"/>
              <a:cs typeface="Livvic"/>
              <a:sym typeface="Livvic"/>
            </a:endParaRPr>
          </a:p>
        </p:txBody>
      </p:sp>
      <p:sp>
        <p:nvSpPr>
          <p:cNvPr id="299" name="Google Shape;299;p42"/>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Given a stock protein solution with a concentration of 15 mg/ml, determine the protein concentration (in mg/ml) of a solution made by mixing 2 μL of the stock with 8 μL of a buffer. </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Answer: </a:t>
            </a:r>
            <a:r>
              <a:rPr b="1" lang="en" sz="1900">
                <a:solidFill>
                  <a:schemeClr val="dk1"/>
                </a:solidFill>
                <a:latin typeface="Catamaran"/>
                <a:ea typeface="Catamaran"/>
                <a:cs typeface="Catamaran"/>
                <a:sym typeface="Catamaran"/>
              </a:rPr>
              <a:t>3 mg/mL</a:t>
            </a:r>
            <a:br>
              <a:rPr b="1" lang="en" sz="1900">
                <a:solidFill>
                  <a:schemeClr val="dk1"/>
                </a:solidFill>
                <a:latin typeface="Catamaran"/>
                <a:ea typeface="Catamaran"/>
                <a:cs typeface="Catamaran"/>
                <a:sym typeface="Catamaran"/>
              </a:rPr>
            </a:br>
            <a:endParaRPr b="1" sz="1900">
              <a:solidFill>
                <a:schemeClr val="dk1"/>
              </a:solidFill>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V1 * M1 = V2 * M2</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(2 μL)  * (15 mg/mL) = (10 μL) * (M2)</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30 = 10 * M2</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M2 = 3 mg/mL</a:t>
            </a:r>
            <a:endParaRPr b="1" sz="1900">
              <a:solidFill>
                <a:schemeClr val="dk1"/>
              </a:solidFill>
              <a:latin typeface="Catamaran"/>
              <a:ea typeface="Catamaran"/>
              <a:cs typeface="Catamaran"/>
              <a:sym typeface="Catamar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4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More Example Q’s</a:t>
            </a:r>
            <a:endParaRPr sz="3300">
              <a:solidFill>
                <a:schemeClr val="lt1"/>
              </a:solidFill>
              <a:latin typeface="Livvic"/>
              <a:ea typeface="Livvic"/>
              <a:cs typeface="Livvic"/>
              <a:sym typeface="Livvic"/>
            </a:endParaRPr>
          </a:p>
        </p:txBody>
      </p:sp>
      <p:sp>
        <p:nvSpPr>
          <p:cNvPr id="306" name="Google Shape;306;p43"/>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you want to find more example questions, head to the Scioly Wiki Test Exchange located at </a:t>
            </a:r>
            <a:r>
              <a:rPr lang="en" sz="1900" u="sng">
                <a:solidFill>
                  <a:schemeClr val="hlink"/>
                </a:solidFill>
                <a:latin typeface="Catamaran Light"/>
                <a:ea typeface="Catamaran Light"/>
                <a:cs typeface="Catamaran Light"/>
                <a:sym typeface="Catamaran Light"/>
                <a:hlinkClick r:id="rId3"/>
              </a:rPr>
              <a:t>https://scioly.org/tests/</a:t>
            </a:r>
            <a:r>
              <a:rPr lang="en" sz="1900">
                <a:solidFill>
                  <a:schemeClr val="dk1"/>
                </a:solidFill>
                <a:latin typeface="Catamaran Light"/>
                <a:ea typeface="Catamaran Light"/>
                <a:cs typeface="Catamaran Light"/>
                <a:sym typeface="Catamaran Light"/>
              </a:rPr>
              <a: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07" name="Google Shape;307;p43"/>
          <p:cNvPicPr preferRelativeResize="0"/>
          <p:nvPr/>
        </p:nvPicPr>
        <p:blipFill>
          <a:blip r:embed="rId4">
            <a:alphaModFix/>
          </a:blip>
          <a:stretch>
            <a:fillRect/>
          </a:stretch>
        </p:blipFill>
        <p:spPr>
          <a:xfrm>
            <a:off x="3519225" y="2351225"/>
            <a:ext cx="2098949" cy="2102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4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314" name="Google Shape;314;p44"/>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Prepare well beforehand. Don’t cram the information.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Only include information on your notes sheet that you are sure you can’t remember. The limited space is valuable!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Include images over words.</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Be sure to practice several tests to learn how questions are asked.</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Tests v. Stations</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Study the classic microbiology textbooks - </a:t>
            </a:r>
            <a:r>
              <a:rPr lang="en" sz="1900">
                <a:solidFill>
                  <a:schemeClr val="dk1"/>
                </a:solidFill>
                <a:latin typeface="Catamaran Light"/>
                <a:ea typeface="Catamaran Light"/>
                <a:cs typeface="Catamaran Light"/>
                <a:sym typeface="Catamaran Light"/>
              </a:rPr>
              <a:t>many questions are usually based on the contents found in these books.</a:t>
            </a:r>
            <a:r>
              <a:rPr b="1" lang="en" sz="1900">
                <a:solidFill>
                  <a:schemeClr val="dk1"/>
                </a:solidFill>
                <a:latin typeface="Catamaran"/>
                <a:ea typeface="Catamaran"/>
                <a:cs typeface="Catamaran"/>
                <a:sym typeface="Catamaran"/>
              </a:rPr>
              <a:t>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322" name="Google Shape;322;p45"/>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323" name="Google Shape;323;p45"/>
          <p:cNvSpPr txBox="1"/>
          <p:nvPr>
            <p:ph type="ctrTitle"/>
          </p:nvPr>
        </p:nvSpPr>
        <p:spPr>
          <a:xfrm>
            <a:off x="324550" y="1386150"/>
            <a:ext cx="2033100" cy="74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Prescott’s Microbiology</a:t>
            </a:r>
            <a:endParaRPr sz="2200">
              <a:solidFill>
                <a:schemeClr val="dk1"/>
              </a:solidFill>
            </a:endParaRPr>
          </a:p>
        </p:txBody>
      </p:sp>
      <p:sp>
        <p:nvSpPr>
          <p:cNvPr id="324" name="Google Shape;324;p45"/>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5"/>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326" name="Google Shape;326;p45"/>
          <p:cNvSpPr txBox="1"/>
          <p:nvPr>
            <p:ph type="ctrTitle"/>
          </p:nvPr>
        </p:nvSpPr>
        <p:spPr>
          <a:xfrm>
            <a:off x="4568700" y="1307350"/>
            <a:ext cx="2605200" cy="66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Brock’s Biology of Microorganisms</a:t>
            </a:r>
            <a:endParaRPr sz="2200">
              <a:solidFill>
                <a:schemeClr val="lt1"/>
              </a:solidFill>
            </a:endParaRPr>
          </a:p>
        </p:txBody>
      </p:sp>
      <p:sp>
        <p:nvSpPr>
          <p:cNvPr id="327" name="Google Shape;327;p45"/>
          <p:cNvSpPr txBox="1"/>
          <p:nvPr>
            <p:ph type="ctrTitle"/>
          </p:nvPr>
        </p:nvSpPr>
        <p:spPr>
          <a:xfrm>
            <a:off x="171700" y="3615100"/>
            <a:ext cx="21579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OpenStax Microbiology</a:t>
            </a:r>
            <a:endParaRPr sz="2200">
              <a:solidFill>
                <a:schemeClr val="lt1"/>
              </a:solidFill>
            </a:endParaRPr>
          </a:p>
        </p:txBody>
      </p:sp>
      <p:sp>
        <p:nvSpPr>
          <p:cNvPr id="328" name="Google Shape;328;p45"/>
          <p:cNvSpPr txBox="1"/>
          <p:nvPr>
            <p:ph type="ctrTitle"/>
          </p:nvPr>
        </p:nvSpPr>
        <p:spPr>
          <a:xfrm>
            <a:off x="5893800" y="361510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Your Teachers!</a:t>
            </a:r>
            <a:endParaRPr sz="2200">
              <a:solidFill>
                <a:schemeClr val="dk1"/>
              </a:solidFill>
            </a:endParaRPr>
          </a:p>
        </p:txBody>
      </p:sp>
      <p:pic>
        <p:nvPicPr>
          <p:cNvPr id="329" name="Google Shape;329;p45"/>
          <p:cNvPicPr preferRelativeResize="0"/>
          <p:nvPr/>
        </p:nvPicPr>
        <p:blipFill>
          <a:blip r:embed="rId3">
            <a:alphaModFix/>
          </a:blip>
          <a:stretch>
            <a:fillRect/>
          </a:stretch>
        </p:blipFill>
        <p:spPr>
          <a:xfrm>
            <a:off x="2723725" y="644694"/>
            <a:ext cx="1844969" cy="2227800"/>
          </a:xfrm>
          <a:prstGeom prst="rect">
            <a:avLst/>
          </a:prstGeom>
          <a:noFill/>
          <a:ln>
            <a:noFill/>
          </a:ln>
        </p:spPr>
      </p:pic>
      <p:pic>
        <p:nvPicPr>
          <p:cNvPr id="330" name="Google Shape;330;p45"/>
          <p:cNvPicPr preferRelativeResize="0"/>
          <p:nvPr/>
        </p:nvPicPr>
        <p:blipFill>
          <a:blip r:embed="rId4">
            <a:alphaModFix/>
          </a:blip>
          <a:stretch>
            <a:fillRect/>
          </a:stretch>
        </p:blipFill>
        <p:spPr>
          <a:xfrm>
            <a:off x="7242025" y="687288"/>
            <a:ext cx="1901967" cy="2142625"/>
          </a:xfrm>
          <a:prstGeom prst="rect">
            <a:avLst/>
          </a:prstGeom>
          <a:noFill/>
          <a:ln>
            <a:noFill/>
          </a:ln>
        </p:spPr>
      </p:pic>
      <p:pic>
        <p:nvPicPr>
          <p:cNvPr id="331" name="Google Shape;331;p45"/>
          <p:cNvPicPr preferRelativeResize="0"/>
          <p:nvPr/>
        </p:nvPicPr>
        <p:blipFill>
          <a:blip r:embed="rId5">
            <a:alphaModFix/>
          </a:blip>
          <a:stretch>
            <a:fillRect/>
          </a:stretch>
        </p:blipFill>
        <p:spPr>
          <a:xfrm>
            <a:off x="2779602" y="2915700"/>
            <a:ext cx="1733232" cy="2227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pic>
        <p:nvPicPr>
          <p:cNvPr id="336" name="Google Shape;336;p46"/>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337" name="Google Shape;337;p46"/>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6"/>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339" name="Google Shape;339;p46"/>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40" name="Google Shape;340;p46"/>
          <p:cNvGrpSpPr/>
          <p:nvPr/>
        </p:nvGrpSpPr>
        <p:grpSpPr>
          <a:xfrm>
            <a:off x="4582431" y="2545611"/>
            <a:ext cx="346056" cy="345674"/>
            <a:chOff x="3303268" y="3817349"/>
            <a:chExt cx="346056" cy="345674"/>
          </a:xfrm>
        </p:grpSpPr>
        <p:sp>
          <p:nvSpPr>
            <p:cNvPr id="341" name="Google Shape;341;p46"/>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2" name="Google Shape;342;p46"/>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3" name="Google Shape;343;p46"/>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4" name="Google Shape;344;p46"/>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45" name="Google Shape;345;p46"/>
          <p:cNvGrpSpPr/>
          <p:nvPr/>
        </p:nvGrpSpPr>
        <p:grpSpPr>
          <a:xfrm>
            <a:off x="4582447" y="1968549"/>
            <a:ext cx="346024" cy="345674"/>
            <a:chOff x="4201447" y="3817349"/>
            <a:chExt cx="346024" cy="345674"/>
          </a:xfrm>
        </p:grpSpPr>
        <p:sp>
          <p:nvSpPr>
            <p:cNvPr id="346" name="Google Shape;346;p46"/>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7" name="Google Shape;347;p46"/>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8" name="Google Shape;148;p24"/>
          <p:cNvSpPr txBox="1"/>
          <p:nvPr/>
        </p:nvSpPr>
        <p:spPr>
          <a:xfrm>
            <a:off x="419250" y="1485700"/>
            <a:ext cx="54786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May bring </a:t>
            </a:r>
            <a:r>
              <a:rPr b="1" lang="en" sz="1900">
                <a:solidFill>
                  <a:schemeClr val="dk1"/>
                </a:solidFill>
                <a:latin typeface="Catamaran"/>
                <a:ea typeface="Catamaran"/>
                <a:cs typeface="Catamaran"/>
                <a:sym typeface="Catamaran"/>
              </a:rPr>
              <a:t>1 8.5” by 11” sheet of paper</a:t>
            </a:r>
            <a:r>
              <a:rPr lang="en" sz="1900">
                <a:solidFill>
                  <a:schemeClr val="dk1"/>
                </a:solidFill>
                <a:latin typeface="Catamaran Light"/>
                <a:ea typeface="Catamaran Light"/>
                <a:cs typeface="Catamaran Light"/>
                <a:sym typeface="Catamaran Light"/>
              </a:rPr>
              <a:t>, both sides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No additions on top of the paper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Can be in a a sheet protector sealed with tape or laminated</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2 non-programmable, non-graphing calculators allowed</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sure that you and your teammate know every topic at least a surface level.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Either as </a:t>
            </a:r>
            <a:r>
              <a:rPr b="1" lang="en" sz="1900">
                <a:solidFill>
                  <a:schemeClr val="dk1"/>
                </a:solidFill>
                <a:latin typeface="Catamaran"/>
                <a:ea typeface="Catamaran"/>
                <a:cs typeface="Catamaran"/>
                <a:sym typeface="Catamaran"/>
              </a:rPr>
              <a:t>lab-practical stations</a:t>
            </a:r>
            <a:r>
              <a:rPr lang="en" sz="1900">
                <a:solidFill>
                  <a:schemeClr val="dk1"/>
                </a:solidFill>
                <a:latin typeface="Catamaran Light"/>
                <a:ea typeface="Catamaran Light"/>
                <a:cs typeface="Catamaran Light"/>
                <a:sym typeface="Catamaran Light"/>
              </a:rPr>
              <a:t> or an </a:t>
            </a:r>
            <a:r>
              <a:rPr b="1" lang="en" sz="1900">
                <a:solidFill>
                  <a:schemeClr val="dk1"/>
                </a:solidFill>
                <a:latin typeface="Catamaran"/>
                <a:ea typeface="Catamaran"/>
                <a:cs typeface="Catamaran"/>
                <a:sym typeface="Catamaran"/>
              </a:rPr>
              <a:t>exam</a:t>
            </a:r>
            <a:endParaRPr b="1" sz="19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49" name="Google Shape;149;p24"/>
          <p:cNvPicPr preferRelativeResize="0"/>
          <p:nvPr/>
        </p:nvPicPr>
        <p:blipFill>
          <a:blip r:embed="rId3">
            <a:alphaModFix/>
          </a:blip>
          <a:stretch>
            <a:fillRect/>
          </a:stretch>
        </p:blipFill>
        <p:spPr>
          <a:xfrm>
            <a:off x="7175225" y="2536624"/>
            <a:ext cx="1816375" cy="2350777"/>
          </a:xfrm>
          <a:prstGeom prst="rect">
            <a:avLst/>
          </a:prstGeom>
          <a:noFill/>
          <a:ln>
            <a:noFill/>
          </a:ln>
        </p:spPr>
      </p:pic>
      <p:pic>
        <p:nvPicPr>
          <p:cNvPr id="150" name="Google Shape;150;p24"/>
          <p:cNvPicPr preferRelativeResize="0"/>
          <p:nvPr/>
        </p:nvPicPr>
        <p:blipFill>
          <a:blip r:embed="rId4">
            <a:alphaModFix/>
          </a:blip>
          <a:stretch>
            <a:fillRect/>
          </a:stretch>
        </p:blipFill>
        <p:spPr>
          <a:xfrm>
            <a:off x="6218300" y="152400"/>
            <a:ext cx="1816376" cy="235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Fundamental Topics</a:t>
            </a:r>
            <a:endParaRPr sz="3300">
              <a:solidFill>
                <a:schemeClr val="lt1"/>
              </a:solidFill>
              <a:latin typeface="Livvic"/>
              <a:ea typeface="Livvic"/>
              <a:cs typeface="Livvic"/>
              <a:sym typeface="Livvic"/>
            </a:endParaRPr>
          </a:p>
        </p:txBody>
      </p:sp>
      <p:sp>
        <p:nvSpPr>
          <p:cNvPr id="157" name="Google Shape;157;p25"/>
          <p:cNvSpPr txBox="1"/>
          <p:nvPr/>
        </p:nvSpPr>
        <p:spPr>
          <a:xfrm>
            <a:off x="147425" y="1485700"/>
            <a:ext cx="5750400" cy="212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Microscopy</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Structures of Bacteria, </a:t>
            </a:r>
            <a:r>
              <a:rPr lang="en" sz="1800">
                <a:solidFill>
                  <a:schemeClr val="dk1"/>
                </a:solidFill>
                <a:latin typeface="Catamaran Light"/>
                <a:ea typeface="Catamaran Light"/>
                <a:cs typeface="Catamaran Light"/>
                <a:sym typeface="Catamaran Light"/>
              </a:rPr>
              <a:t>Archaea</a:t>
            </a:r>
            <a:r>
              <a:rPr lang="en" sz="1800">
                <a:solidFill>
                  <a:schemeClr val="dk1"/>
                </a:solidFill>
                <a:latin typeface="Catamaran Light"/>
                <a:ea typeface="Catamaran Light"/>
                <a:cs typeface="Catamaran Light"/>
                <a:sym typeface="Catamaran Light"/>
              </a:rPr>
              <a:t>, Eukarya, and Viruses. </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Gram Staining. </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Molecular Biology of Bacteria* </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Metabolic Pathways </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Evolution &amp; Ecology </a:t>
            </a:r>
            <a:endParaRPr sz="18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p:txBody>
      </p:sp>
      <p:pic>
        <p:nvPicPr>
          <p:cNvPr id="158" name="Google Shape;158;p25"/>
          <p:cNvPicPr preferRelativeResize="0"/>
          <p:nvPr/>
        </p:nvPicPr>
        <p:blipFill>
          <a:blip r:embed="rId3">
            <a:alphaModFix/>
          </a:blip>
          <a:stretch>
            <a:fillRect/>
          </a:stretch>
        </p:blipFill>
        <p:spPr>
          <a:xfrm>
            <a:off x="7175225" y="2536624"/>
            <a:ext cx="1816375" cy="2350777"/>
          </a:xfrm>
          <a:prstGeom prst="rect">
            <a:avLst/>
          </a:prstGeom>
          <a:noFill/>
          <a:ln>
            <a:noFill/>
          </a:ln>
        </p:spPr>
      </p:pic>
      <p:pic>
        <p:nvPicPr>
          <p:cNvPr id="159" name="Google Shape;159;p25"/>
          <p:cNvPicPr preferRelativeResize="0"/>
          <p:nvPr/>
        </p:nvPicPr>
        <p:blipFill>
          <a:blip r:embed="rId4">
            <a:alphaModFix/>
          </a:blip>
          <a:stretch>
            <a:fillRect/>
          </a:stretch>
        </p:blipFill>
        <p:spPr>
          <a:xfrm>
            <a:off x="6218300" y="152400"/>
            <a:ext cx="1816376" cy="2354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Microscopy</a:t>
            </a:r>
            <a:endParaRPr sz="3300">
              <a:solidFill>
                <a:schemeClr val="lt1"/>
              </a:solidFill>
              <a:latin typeface="Livvic"/>
              <a:ea typeface="Livvic"/>
              <a:cs typeface="Livvic"/>
              <a:sym typeface="Livvic"/>
            </a:endParaRPr>
          </a:p>
        </p:txBody>
      </p:sp>
      <p:sp>
        <p:nvSpPr>
          <p:cNvPr id="166" name="Google Shape;166;p26"/>
          <p:cNvSpPr txBox="1"/>
          <p:nvPr/>
        </p:nvSpPr>
        <p:spPr>
          <a:xfrm>
            <a:off x="91200" y="1485700"/>
            <a:ext cx="8957400" cy="6326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anatomy of </a:t>
            </a:r>
            <a:r>
              <a:rPr i="1" lang="en" sz="1900">
                <a:solidFill>
                  <a:schemeClr val="dk1"/>
                </a:solidFill>
                <a:latin typeface="Catamaran Light"/>
                <a:ea typeface="Catamaran Light"/>
                <a:cs typeface="Catamaran Light"/>
                <a:sym typeface="Catamaran Light"/>
              </a:rPr>
              <a:t>bright-field </a:t>
            </a:r>
            <a:r>
              <a:rPr lang="en" sz="1900">
                <a:solidFill>
                  <a:schemeClr val="dk1"/>
                </a:solidFill>
                <a:latin typeface="Catamaran Light"/>
                <a:ea typeface="Catamaran Light"/>
                <a:cs typeface="Catamaran Light"/>
                <a:sym typeface="Catamaran Light"/>
              </a:rPr>
              <a:t>microscopy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Know the functions and its limits as well.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Know the appropriate formulas for resolution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Abbe’s Equation: </a:t>
            </a:r>
            <a:endParaRPr sz="19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purpose of </a:t>
            </a:r>
            <a:r>
              <a:rPr i="1" lang="en" sz="1900">
                <a:solidFill>
                  <a:schemeClr val="dk1"/>
                </a:solidFill>
                <a:latin typeface="Catamaran Light"/>
                <a:ea typeface="Catamaran Light"/>
                <a:cs typeface="Catamaran Light"/>
                <a:sym typeface="Catamaran Light"/>
              </a:rPr>
              <a:t>dark-field </a:t>
            </a:r>
            <a:r>
              <a:rPr lang="en" sz="1900">
                <a:solidFill>
                  <a:schemeClr val="dk1"/>
                </a:solidFill>
                <a:latin typeface="Catamaran Light"/>
                <a:ea typeface="Catamaran Light"/>
                <a:cs typeface="Catamaran Light"/>
                <a:sym typeface="Catamaran Light"/>
              </a:rPr>
              <a:t>microscopy.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Living &amp; unstained microbes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Fluorescence Microscopy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SEM &amp; TEM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Differences and use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67" name="Google Shape;167;p26"/>
          <p:cNvPicPr preferRelativeResize="0"/>
          <p:nvPr/>
        </p:nvPicPr>
        <p:blipFill>
          <a:blip r:embed="rId3">
            <a:alphaModFix/>
          </a:blip>
          <a:stretch>
            <a:fillRect/>
          </a:stretch>
        </p:blipFill>
        <p:spPr>
          <a:xfrm>
            <a:off x="5539625" y="2376438"/>
            <a:ext cx="3508977" cy="2379874"/>
          </a:xfrm>
          <a:prstGeom prst="rect">
            <a:avLst/>
          </a:prstGeom>
          <a:noFill/>
          <a:ln>
            <a:noFill/>
          </a:ln>
        </p:spPr>
      </p:pic>
      <p:pic>
        <p:nvPicPr>
          <p:cNvPr id="168" name="Google Shape;168;p26"/>
          <p:cNvPicPr preferRelativeResize="0"/>
          <p:nvPr/>
        </p:nvPicPr>
        <p:blipFill>
          <a:blip r:embed="rId4">
            <a:alphaModFix/>
          </a:blip>
          <a:stretch>
            <a:fillRect/>
          </a:stretch>
        </p:blipFill>
        <p:spPr>
          <a:xfrm>
            <a:off x="2740175" y="2487275"/>
            <a:ext cx="951825" cy="406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Structures </a:t>
            </a:r>
            <a:endParaRPr sz="3300">
              <a:solidFill>
                <a:schemeClr val="lt1"/>
              </a:solidFill>
              <a:latin typeface="Livvic"/>
              <a:ea typeface="Livvic"/>
              <a:cs typeface="Livvic"/>
              <a:sym typeface="Livvic"/>
            </a:endParaRPr>
          </a:p>
        </p:txBody>
      </p:sp>
      <p:sp>
        <p:nvSpPr>
          <p:cNvPr id="175" name="Google Shape;175;p27"/>
          <p:cNvSpPr txBox="1"/>
          <p:nvPr/>
        </p:nvSpPr>
        <p:spPr>
          <a:xfrm>
            <a:off x="55575" y="1170000"/>
            <a:ext cx="8957400" cy="398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Common bacterial and archaeal internal structures and their functions.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Carboxysomes, (CO2 Fixation); Storage Inclusions  (PHB)</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Compare</a:t>
            </a:r>
            <a:r>
              <a:rPr lang="en" sz="1900">
                <a:solidFill>
                  <a:schemeClr val="dk1"/>
                </a:solidFill>
                <a:latin typeface="Catamaran Light"/>
                <a:ea typeface="Catamaran Light"/>
                <a:cs typeface="Catamaran Light"/>
                <a:sym typeface="Catamaran Light"/>
              </a:rPr>
              <a:t> and </a:t>
            </a:r>
            <a:r>
              <a:rPr b="1" lang="en" sz="1900">
                <a:solidFill>
                  <a:schemeClr val="dk1"/>
                </a:solidFill>
                <a:latin typeface="Catamaran"/>
                <a:ea typeface="Catamaran"/>
                <a:cs typeface="Catamaran"/>
                <a:sym typeface="Catamaran"/>
              </a:rPr>
              <a:t>contrast</a:t>
            </a:r>
            <a:r>
              <a:rPr lang="en" sz="1900">
                <a:solidFill>
                  <a:schemeClr val="dk1"/>
                </a:solidFill>
                <a:latin typeface="Catamaran Light"/>
                <a:ea typeface="Catamaran Light"/>
                <a:cs typeface="Catamaran Light"/>
                <a:sym typeface="Catamaran Light"/>
              </a:rPr>
              <a:t> the differences of cell membranes &amp; wall’s of </a:t>
            </a:r>
            <a:r>
              <a:rPr i="1" lang="en" sz="1900">
                <a:solidFill>
                  <a:schemeClr val="dk1"/>
                </a:solidFill>
                <a:latin typeface="Catamaran Light"/>
                <a:ea typeface="Catamaran Light"/>
                <a:cs typeface="Catamaran Light"/>
                <a:sym typeface="Catamaran Light"/>
              </a:rPr>
              <a:t>archaea</a:t>
            </a:r>
            <a:r>
              <a:rPr lang="en" sz="1900">
                <a:solidFill>
                  <a:schemeClr val="dk1"/>
                </a:solidFill>
                <a:latin typeface="Catamaran Light"/>
                <a:ea typeface="Catamaran Light"/>
                <a:cs typeface="Catamaran Light"/>
                <a:sym typeface="Catamaran Light"/>
              </a:rPr>
              <a:t>, </a:t>
            </a:r>
            <a:r>
              <a:rPr i="1" lang="en" sz="1900">
                <a:solidFill>
                  <a:schemeClr val="dk1"/>
                </a:solidFill>
                <a:latin typeface="Catamaran Light"/>
                <a:ea typeface="Catamaran Light"/>
                <a:cs typeface="Catamaran Light"/>
                <a:sym typeface="Catamaran Light"/>
              </a:rPr>
              <a:t>eukarya</a:t>
            </a:r>
            <a:r>
              <a:rPr lang="en" sz="1900">
                <a:solidFill>
                  <a:schemeClr val="dk1"/>
                </a:solidFill>
                <a:latin typeface="Catamaran Light"/>
                <a:ea typeface="Catamaran Light"/>
                <a:cs typeface="Catamaran Light"/>
                <a:sym typeface="Catamaran Light"/>
              </a:rPr>
              <a:t>, and </a:t>
            </a:r>
            <a:r>
              <a:rPr i="1" lang="en" sz="1900">
                <a:solidFill>
                  <a:schemeClr val="dk1"/>
                </a:solidFill>
                <a:latin typeface="Catamaran Light"/>
                <a:ea typeface="Catamaran Light"/>
                <a:cs typeface="Catamaran Light"/>
                <a:sym typeface="Catamaran Light"/>
              </a:rPr>
              <a:t>bacteria</a:t>
            </a:r>
            <a:r>
              <a:rPr lang="en" sz="1900">
                <a:solidFill>
                  <a:schemeClr val="dk1"/>
                </a:solidFill>
                <a:latin typeface="Catamaran Light"/>
                <a:ea typeface="Catamaran Light"/>
                <a:cs typeface="Catamaran Light"/>
                <a:sym typeface="Catamaran Light"/>
              </a:rPr>
              <a:t>.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Ether-linkage vs. ester-linkages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Compare</a:t>
            </a:r>
            <a:r>
              <a:rPr lang="en" sz="1900">
                <a:solidFill>
                  <a:schemeClr val="dk1"/>
                </a:solidFill>
                <a:latin typeface="Catamaran Light"/>
                <a:ea typeface="Catamaran Light"/>
                <a:cs typeface="Catamaran Light"/>
                <a:sym typeface="Catamaran Light"/>
              </a:rPr>
              <a:t> and </a:t>
            </a:r>
            <a:r>
              <a:rPr b="1" lang="en" sz="1900">
                <a:solidFill>
                  <a:schemeClr val="dk1"/>
                </a:solidFill>
                <a:latin typeface="Catamaran"/>
                <a:ea typeface="Catamaran"/>
                <a:cs typeface="Catamaran"/>
                <a:sym typeface="Catamaran"/>
              </a:rPr>
              <a:t>contrast</a:t>
            </a:r>
            <a:r>
              <a:rPr lang="en" sz="1900">
                <a:solidFill>
                  <a:schemeClr val="dk1"/>
                </a:solidFill>
                <a:latin typeface="Catamaran Light"/>
                <a:ea typeface="Catamaran Light"/>
                <a:cs typeface="Catamaran Light"/>
                <a:sym typeface="Catamaran Light"/>
              </a:rPr>
              <a:t> Gram (+) and Gram (-).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What about the </a:t>
            </a:r>
            <a:r>
              <a:rPr i="1" lang="en" sz="1900">
                <a:solidFill>
                  <a:schemeClr val="dk1"/>
                </a:solidFill>
                <a:latin typeface="Catamaran Light"/>
                <a:ea typeface="Catamaran Light"/>
                <a:cs typeface="Catamaran Light"/>
                <a:sym typeface="Catamaran Light"/>
              </a:rPr>
              <a:t>atypical</a:t>
            </a:r>
            <a:r>
              <a:rPr lang="en" sz="1900">
                <a:solidFill>
                  <a:schemeClr val="dk1"/>
                </a:solidFill>
                <a:latin typeface="Catamaran Light"/>
                <a:ea typeface="Catamaran Light"/>
                <a:cs typeface="Catamaran Light"/>
                <a:sym typeface="Catamaran Light"/>
              </a:rPr>
              <a:t> bacteria?  Why?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Noneveloped vs. enveloped viruses.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76" name="Google Shape;176;p27"/>
          <p:cNvPicPr preferRelativeResize="0"/>
          <p:nvPr/>
        </p:nvPicPr>
        <p:blipFill>
          <a:blip r:embed="rId3">
            <a:alphaModFix/>
          </a:blip>
          <a:stretch>
            <a:fillRect/>
          </a:stretch>
        </p:blipFill>
        <p:spPr>
          <a:xfrm>
            <a:off x="5230950" y="3355388"/>
            <a:ext cx="3296425" cy="1417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Molecular Bio</a:t>
            </a:r>
            <a:endParaRPr sz="3300">
              <a:solidFill>
                <a:schemeClr val="lt1"/>
              </a:solidFill>
              <a:latin typeface="Livvic"/>
              <a:ea typeface="Livvic"/>
              <a:cs typeface="Livvic"/>
              <a:sym typeface="Livvic"/>
            </a:endParaRPr>
          </a:p>
        </p:txBody>
      </p:sp>
      <p:sp>
        <p:nvSpPr>
          <p:cNvPr id="183" name="Google Shape;183;p28"/>
          <p:cNvSpPr txBox="1"/>
          <p:nvPr/>
        </p:nvSpPr>
        <p:spPr>
          <a:xfrm>
            <a:off x="55575" y="1170000"/>
            <a:ext cx="8957400" cy="369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Rule sheet limits the molecular biology aspect to </a:t>
            </a:r>
            <a:r>
              <a:rPr i="1" lang="en" sz="1900">
                <a:solidFill>
                  <a:schemeClr val="dk1"/>
                </a:solidFill>
                <a:latin typeface="Catamaran Light"/>
                <a:ea typeface="Catamaran Light"/>
                <a:cs typeface="Catamaran Light"/>
                <a:sym typeface="Catamaran Light"/>
              </a:rPr>
              <a:t>bacteria</a:t>
            </a:r>
            <a:r>
              <a:rPr lang="en" sz="1900">
                <a:solidFill>
                  <a:schemeClr val="dk1"/>
                </a:solidFill>
                <a:latin typeface="Catamaran Light"/>
                <a:ea typeface="Catamaran Light"/>
                <a:cs typeface="Catamaran Light"/>
                <a:sym typeface="Catamaran Light"/>
              </a:rPr>
              <a:t>.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Model bacteria is </a:t>
            </a:r>
            <a:r>
              <a:rPr i="1" lang="en" sz="1900">
                <a:solidFill>
                  <a:schemeClr val="dk1"/>
                </a:solidFill>
                <a:latin typeface="Catamaran Light"/>
                <a:ea typeface="Catamaran Light"/>
                <a:cs typeface="Catamaran Light"/>
                <a:sym typeface="Catamaran Light"/>
              </a:rPr>
              <a:t>E.coli</a:t>
            </a:r>
            <a:r>
              <a:rPr lang="en" sz="1900">
                <a:solidFill>
                  <a:schemeClr val="dk1"/>
                </a:solidFill>
                <a:latin typeface="Catamaran Light"/>
                <a:ea typeface="Catamaran Light"/>
                <a:cs typeface="Catamaran Light"/>
                <a:sym typeface="Catamaran Light"/>
              </a:rPr>
              <a:t>.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Know the functions of each commonly asked proteins: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DnaA (</a:t>
            </a:r>
            <a:r>
              <a:rPr lang="en" sz="1900">
                <a:solidFill>
                  <a:schemeClr val="dk1"/>
                </a:solidFill>
                <a:latin typeface="Catamaran Light"/>
                <a:ea typeface="Catamaran Light"/>
                <a:cs typeface="Catamaran Light"/>
                <a:sym typeface="Catamaran Light"/>
              </a:rPr>
              <a:t>initiator</a:t>
            </a:r>
            <a:r>
              <a:rPr lang="en" sz="1900">
                <a:solidFill>
                  <a:schemeClr val="dk1"/>
                </a:solidFill>
                <a:latin typeface="Catamaran Light"/>
                <a:ea typeface="Catamaran Light"/>
                <a:cs typeface="Catamaran Light"/>
                <a:sym typeface="Catamaran Light"/>
              </a:rPr>
              <a:t> of replication)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DNA Pol I &amp; III</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DNA Ligase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Lac and Trp Operons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Bacterial Translation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Shine-Dalgarno Sequence?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84" name="Google Shape;184;p28"/>
          <p:cNvPicPr preferRelativeResize="0"/>
          <p:nvPr/>
        </p:nvPicPr>
        <p:blipFill>
          <a:blip r:embed="rId3">
            <a:alphaModFix/>
          </a:blip>
          <a:stretch>
            <a:fillRect/>
          </a:stretch>
        </p:blipFill>
        <p:spPr>
          <a:xfrm>
            <a:off x="4872900" y="3142821"/>
            <a:ext cx="4140076" cy="2000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txBox="1"/>
          <p:nvPr>
            <p:ph idx="4294967295" type="ctrTitle"/>
          </p:nvPr>
        </p:nvSpPr>
        <p:spPr>
          <a:xfrm>
            <a:off x="55575" y="238650"/>
            <a:ext cx="61782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4: Metabolic Pathways</a:t>
            </a:r>
            <a:endParaRPr sz="3300">
              <a:solidFill>
                <a:schemeClr val="lt1"/>
              </a:solidFill>
              <a:latin typeface="Livvic"/>
              <a:ea typeface="Livvic"/>
              <a:cs typeface="Livvic"/>
              <a:sym typeface="Livvic"/>
            </a:endParaRPr>
          </a:p>
        </p:txBody>
      </p:sp>
      <p:sp>
        <p:nvSpPr>
          <p:cNvPr id="191" name="Google Shape;191;p29"/>
          <p:cNvSpPr txBox="1"/>
          <p:nvPr/>
        </p:nvSpPr>
        <p:spPr>
          <a:xfrm>
            <a:off x="55575" y="1170000"/>
            <a:ext cx="8957400" cy="369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Cheat Sheet!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Understand difference between </a:t>
            </a:r>
            <a:r>
              <a:rPr i="1" lang="en" sz="1900">
                <a:solidFill>
                  <a:schemeClr val="dk1"/>
                </a:solidFill>
                <a:latin typeface="Catamaran Light"/>
                <a:ea typeface="Catamaran Light"/>
                <a:cs typeface="Catamaran Light"/>
                <a:sym typeface="Catamaran Light"/>
              </a:rPr>
              <a:t>catabolism</a:t>
            </a:r>
            <a:r>
              <a:rPr lang="en" sz="1900">
                <a:solidFill>
                  <a:schemeClr val="dk1"/>
                </a:solidFill>
                <a:latin typeface="Catamaran Light"/>
                <a:ea typeface="Catamaran Light"/>
                <a:cs typeface="Catamaran Light"/>
                <a:sym typeface="Catamaran Light"/>
              </a:rPr>
              <a:t> and </a:t>
            </a:r>
            <a:r>
              <a:rPr i="1" lang="en" sz="1900">
                <a:solidFill>
                  <a:schemeClr val="dk1"/>
                </a:solidFill>
                <a:latin typeface="Catamaran Light"/>
                <a:ea typeface="Catamaran Light"/>
                <a:cs typeface="Catamaran Light"/>
                <a:sym typeface="Catamaran Light"/>
              </a:rPr>
              <a:t>anabolism</a:t>
            </a:r>
            <a:r>
              <a:rPr lang="en" sz="1900">
                <a:solidFill>
                  <a:schemeClr val="dk1"/>
                </a:solidFill>
                <a:latin typeface="Catamaran Light"/>
                <a:ea typeface="Catamaran Light"/>
                <a:cs typeface="Catamaran Light"/>
                <a:sym typeface="Catamaran Light"/>
              </a:rPr>
              <a:t>.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Know the general concepts of common pathways: Glycolysis, TCA, and ETC.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Then, known the more specialized pathways: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ED-Pathways: Gram-negative, mostly soil-bacteria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ETCs of E.coli (</a:t>
            </a:r>
            <a:r>
              <a:rPr i="1" lang="en" sz="1900">
                <a:solidFill>
                  <a:schemeClr val="dk1"/>
                </a:solidFill>
                <a:latin typeface="Catamaran Light"/>
                <a:ea typeface="Catamaran Light"/>
                <a:cs typeface="Catamaran Light"/>
                <a:sym typeface="Catamaran Light"/>
              </a:rPr>
              <a:t>bo</a:t>
            </a:r>
            <a:r>
              <a:rPr lang="en" sz="1900">
                <a:solidFill>
                  <a:schemeClr val="dk1"/>
                </a:solidFill>
                <a:latin typeface="Catamaran Light"/>
                <a:ea typeface="Catamaran Light"/>
                <a:cs typeface="Catamaran Light"/>
                <a:sym typeface="Catamaran Light"/>
              </a:rPr>
              <a:t> and </a:t>
            </a:r>
            <a:r>
              <a:rPr i="1" lang="en" sz="1900">
                <a:solidFill>
                  <a:schemeClr val="dk1"/>
                </a:solidFill>
                <a:latin typeface="Catamaran Light"/>
                <a:ea typeface="Catamaran Light"/>
                <a:cs typeface="Catamaran Light"/>
                <a:sym typeface="Catamaran Light"/>
              </a:rPr>
              <a:t>bd</a:t>
            </a:r>
            <a:r>
              <a:rPr lang="en" sz="1900">
                <a:solidFill>
                  <a:schemeClr val="dk1"/>
                </a:solidFill>
                <a:latin typeface="Catamaran Light"/>
                <a:ea typeface="Catamaran Light"/>
                <a:cs typeface="Catamaran Light"/>
                <a:sym typeface="Catamaran Light"/>
              </a:rPr>
              <a:t>?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Different types of fermentation.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Lactic Acid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Ethanol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Nitrogen Fixation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92" name="Google Shape;192;p29"/>
          <p:cNvPicPr preferRelativeResize="0"/>
          <p:nvPr/>
        </p:nvPicPr>
        <p:blipFill>
          <a:blip r:embed="rId3">
            <a:alphaModFix/>
          </a:blip>
          <a:stretch>
            <a:fillRect/>
          </a:stretch>
        </p:blipFill>
        <p:spPr>
          <a:xfrm>
            <a:off x="5650275" y="2709650"/>
            <a:ext cx="3236600" cy="235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pic>
        <p:nvPicPr>
          <p:cNvPr id="197" name="Google Shape;197;p30"/>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98" name="Google Shape;198;p30"/>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200" name="Google Shape;200;p30"/>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01" name="Google Shape;201;p30"/>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